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4v" ContentType="video/unknown"/>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6" r:id="rId11"/>
    <p:sldId id="267" r:id="rId12"/>
    <p:sldId id="272" r:id="rId13"/>
    <p:sldId id="273" r:id="rId14"/>
    <p:sldId id="270" r:id="rId15"/>
    <p:sldId id="271" r:id="rId16"/>
    <p:sldId id="275" r:id="rId17"/>
    <p:sldId id="274" r:id="rId18"/>
    <p:sldId id="269" r:id="rId19"/>
    <p:sldId id="276"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10" d="100"/>
          <a:sy n="110" d="100"/>
        </p:scale>
        <p:origin x="1644"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AU"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AU" smtClean="0"/>
              <a:t>Click to edit Master subtitle style</a:t>
            </a:r>
            <a:endParaRPr lang="en-US" dirty="0"/>
          </a:p>
        </p:txBody>
      </p:sp>
      <p:sp>
        <p:nvSpPr>
          <p:cNvPr id="4" name="Date Placeholder 3"/>
          <p:cNvSpPr>
            <a:spLocks noGrp="1"/>
          </p:cNvSpPr>
          <p:nvPr>
            <p:ph type="dt" sz="half" idx="10"/>
          </p:nvPr>
        </p:nvSpPr>
        <p:spPr/>
        <p:txBody>
          <a:bodyPr/>
          <a:lstStyle/>
          <a:p>
            <a:fld id="{7D0065BE-0657-4A47-90AD-C21C55E16B19}" type="datetime4">
              <a:rPr lang="en-US" smtClean="0"/>
              <a:pPr/>
              <a:t>March 27, 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A16C3AA4-67BE-44F7-809A-3582401494AF}" type="datetime4">
              <a:rPr lang="en-US" smtClean="0"/>
              <a:pPr/>
              <a:t>March 27, 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AU"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25172EEB-1769-4776-AD69-E7C1260563EB}" type="datetime4">
              <a:rPr lang="en-US" smtClean="0"/>
              <a:pPr/>
              <a:t>March 27, 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dirty="0"/>
          </a:p>
        </p:txBody>
      </p:sp>
      <p:sp>
        <p:nvSpPr>
          <p:cNvPr id="4" name="Date Placeholder 3"/>
          <p:cNvSpPr>
            <a:spLocks noGrp="1"/>
          </p:cNvSpPr>
          <p:nvPr>
            <p:ph type="dt" sz="half" idx="10"/>
          </p:nvPr>
        </p:nvSpPr>
        <p:spPr/>
        <p:txBody>
          <a:bodyPr/>
          <a:lstStyle/>
          <a:p>
            <a:fld id="{D47BB8AF-C16A-4836-A92D-61834B5F0BA5}" type="datetime4">
              <a:rPr lang="en-US" smtClean="0"/>
              <a:pPr/>
              <a:t>March 27, 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AU"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AU" smtClean="0"/>
              <a:t>Click to edit Master text styles</a:t>
            </a:r>
          </a:p>
        </p:txBody>
      </p:sp>
      <p:sp>
        <p:nvSpPr>
          <p:cNvPr id="4" name="Date Placeholder 3"/>
          <p:cNvSpPr>
            <a:spLocks noGrp="1"/>
          </p:cNvSpPr>
          <p:nvPr>
            <p:ph type="dt" sz="half" idx="10"/>
          </p:nvPr>
        </p:nvSpPr>
        <p:spPr/>
        <p:txBody>
          <a:bodyPr/>
          <a:lstStyle/>
          <a:p>
            <a:fld id="{647D2193-4505-4A75-99BB-880C6989A757}" type="datetime4">
              <a:rPr lang="en-US" smtClean="0"/>
              <a:pPr/>
              <a:t>March 27, 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dirty="0"/>
          </a:p>
        </p:txBody>
      </p:sp>
      <p:sp>
        <p:nvSpPr>
          <p:cNvPr id="5" name="Date Placeholder 4"/>
          <p:cNvSpPr>
            <a:spLocks noGrp="1"/>
          </p:cNvSpPr>
          <p:nvPr>
            <p:ph type="dt" sz="half" idx="10"/>
          </p:nvPr>
        </p:nvSpPr>
        <p:spPr/>
        <p:txBody>
          <a:bodyPr/>
          <a:lstStyle/>
          <a:p>
            <a:fld id="{113A18F4-33C3-445B-924C-31108C51719C}" type="datetime4">
              <a:rPr lang="en-US" smtClean="0"/>
              <a:pPr/>
              <a:t>March 27, 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a:p>
        </p:txBody>
      </p:sp>
      <p:sp>
        <p:nvSpPr>
          <p:cNvPr id="8" name="Title 7"/>
          <p:cNvSpPr>
            <a:spLocks noGrp="1"/>
          </p:cNvSpPr>
          <p:nvPr>
            <p:ph type="title"/>
          </p:nvPr>
        </p:nvSpPr>
        <p:spPr/>
        <p:txBody>
          <a:bodyPr/>
          <a:lstStyle/>
          <a:p>
            <a:r>
              <a:rPr lang="en-AU"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AU"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AU"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dirty="0"/>
          </a:p>
        </p:txBody>
      </p:sp>
      <p:sp>
        <p:nvSpPr>
          <p:cNvPr id="7" name="Date Placeholder 6"/>
          <p:cNvSpPr>
            <a:spLocks noGrp="1"/>
          </p:cNvSpPr>
          <p:nvPr>
            <p:ph type="dt" sz="half" idx="10"/>
          </p:nvPr>
        </p:nvSpPr>
        <p:spPr/>
        <p:txBody>
          <a:bodyPr/>
          <a:lstStyle/>
          <a:p>
            <a:fld id="{3AF7543A-E259-478F-9E0D-57BA40E442B7}" type="datetime4">
              <a:rPr lang="en-US" smtClean="0"/>
              <a:pPr/>
              <a:t>March 27, 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1EFB012D-77A1-44B0-BB26-329BA1EE55C9}" type="datetime4">
              <a:rPr lang="en-US" smtClean="0"/>
              <a:pPr/>
              <a:t>March 27, 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B7499E-3031-413E-B01E-B94970708CAA}" type="datetime4">
              <a:rPr lang="en-US" smtClean="0"/>
              <a:pPr/>
              <a:t>March 27, 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AU"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AU" smtClean="0"/>
              <a:t>Click to edit Master text styles</a:t>
            </a:r>
          </a:p>
        </p:txBody>
      </p:sp>
      <p:sp>
        <p:nvSpPr>
          <p:cNvPr id="5" name="Date Placeholder 4"/>
          <p:cNvSpPr>
            <a:spLocks noGrp="1"/>
          </p:cNvSpPr>
          <p:nvPr>
            <p:ph type="dt" sz="half" idx="10"/>
          </p:nvPr>
        </p:nvSpPr>
        <p:spPr/>
        <p:txBody>
          <a:bodyPr/>
          <a:lstStyle/>
          <a:p>
            <a:fld id="{DC7EAB0C-2220-4D0E-A0DD-DB7FA0F742F4}" type="datetime4">
              <a:rPr lang="en-US" smtClean="0"/>
              <a:pPr/>
              <a:t>March 27, 2014</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2754ED01-E2A0-4C1E-8E21-014B99041579}"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AU" smtClean="0"/>
              <a:t>Drag picture to placeholder or click icon to add</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AU"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E3416D63-31BF-4B94-B6C5-E20B2C63F515}" type="datetime4">
              <a:rPr lang="en-US" smtClean="0"/>
              <a:pPr/>
              <a:t>March 27, 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AU"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62B1B13E-D5AF-485E-81A1-82A140076526}" type="datetime4">
              <a:rPr lang="en-US" smtClean="0"/>
              <a:pPr/>
              <a:t>March 27, 2014</a:t>
            </a:fld>
            <a:endParaRPr lang="en-US" dirty="0"/>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2754ED01-E2A0-4C1E-8E21-014B9904157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hyperlink" Target="mailto:info@warajay.com" TargetMode="Externa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5.xml"/><Relationship Id="rId4" Type="http://schemas.openxmlformats.org/officeDocument/2006/relationships/image" Target="../media/image6.emf"/></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5.xml"/><Relationship Id="rId4" Type="http://schemas.openxmlformats.org/officeDocument/2006/relationships/image" Target="../media/image6.emf"/></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 Id="rId4" Type="http://schemas.openxmlformats.org/officeDocument/2006/relationships/image" Target="../media/image6.emf"/></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 Id="rId4" Type="http://schemas.openxmlformats.org/officeDocument/2006/relationships/image" Target="../media/image6.emf"/></Relationships>
</file>

<file path=ppt/slides/_rels/slide16.xml.rels><?xml version="1.0" encoding="UTF-8" standalone="yes"?>
<Relationships xmlns="http://schemas.openxmlformats.org/package/2006/relationships"><Relationship Id="rId8" Type="http://schemas.openxmlformats.org/officeDocument/2006/relationships/image" Target="../media/image6.emf"/><Relationship Id="rId3" Type="http://schemas.microsoft.com/office/2007/relationships/media" Target="../media/media2.m4v"/><Relationship Id="rId7"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slideLayout" Target="../slideLayouts/slideLayout2.xml"/><Relationship Id="rId4" Type="http://schemas.openxmlformats.org/officeDocument/2006/relationships/video" Target="../media/media2.m4v"/></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hyperlink" Target="mailto:info@warajay.com" TargetMode="External"/><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KBP Flex- High Molecular Weight Methacrylate (HMWM)</a:t>
            </a:r>
            <a:endParaRPr lang="en-AU" dirty="0"/>
          </a:p>
        </p:txBody>
      </p:sp>
      <p:sp>
        <p:nvSpPr>
          <p:cNvPr id="3" name="Subtitle 2"/>
          <p:cNvSpPr>
            <a:spLocks noGrp="1"/>
          </p:cNvSpPr>
          <p:nvPr>
            <p:ph type="subTitle" idx="1"/>
          </p:nvPr>
        </p:nvSpPr>
        <p:spPr/>
        <p:txBody>
          <a:bodyPr/>
          <a:lstStyle/>
          <a:p>
            <a:r>
              <a:rPr lang="en-US" dirty="0"/>
              <a:t>Crack Healer &amp; Sealer</a:t>
            </a:r>
            <a:endParaRPr lang="en-AU" dirty="0"/>
          </a:p>
          <a:p>
            <a:endParaRPr lang="en-US" dirty="0"/>
          </a:p>
        </p:txBody>
      </p:sp>
      <p:sp>
        <p:nvSpPr>
          <p:cNvPr id="6" name="TextBox 5"/>
          <p:cNvSpPr txBox="1"/>
          <p:nvPr/>
        </p:nvSpPr>
        <p:spPr>
          <a:xfrm rot="19104155">
            <a:off x="2069389" y="3200494"/>
            <a:ext cx="4998559" cy="1477328"/>
          </a:xfrm>
          <a:prstGeom prst="rect">
            <a:avLst/>
          </a:prstGeom>
          <a:noFill/>
        </p:spPr>
        <p:txBody>
          <a:bodyPr wrap="none" rtlCol="0">
            <a:spAutoFit/>
          </a:bodyPr>
          <a:lstStyle/>
          <a:p>
            <a:r>
              <a:rPr lang="en-US" dirty="0"/>
              <a:t>Distributor: WARAJAY INTERNATIONAL (H) PTY LTD</a:t>
            </a:r>
            <a:endParaRPr lang="en-AU" dirty="0"/>
          </a:p>
          <a:p>
            <a:r>
              <a:rPr lang="en-US" dirty="0"/>
              <a:t>Tel: +</a:t>
            </a:r>
            <a:r>
              <a:rPr lang="en-US" dirty="0" smtClean="0"/>
              <a:t>61 7 </a:t>
            </a:r>
            <a:r>
              <a:rPr lang="en-US" dirty="0"/>
              <a:t>38418833</a:t>
            </a:r>
            <a:endParaRPr lang="en-AU" dirty="0"/>
          </a:p>
          <a:p>
            <a:r>
              <a:rPr lang="en-US" dirty="0"/>
              <a:t>Fax: +</a:t>
            </a:r>
            <a:r>
              <a:rPr lang="en-US" dirty="0" smtClean="0"/>
              <a:t>61 7 </a:t>
            </a:r>
            <a:r>
              <a:rPr lang="en-US" dirty="0"/>
              <a:t>38414288</a:t>
            </a:r>
            <a:endParaRPr lang="en-AU" dirty="0"/>
          </a:p>
          <a:p>
            <a:r>
              <a:rPr lang="en-US" dirty="0"/>
              <a:t>Email: </a:t>
            </a:r>
            <a:r>
              <a:rPr lang="en-US" u="sng" dirty="0">
                <a:hlinkClick r:id="rId2"/>
              </a:rPr>
              <a:t>info@warajay.com</a:t>
            </a:r>
            <a:endParaRPr lang="en-AU" dirty="0"/>
          </a:p>
          <a:p>
            <a:endParaRPr lang="en-US" dirty="0"/>
          </a:p>
        </p:txBody>
      </p:sp>
      <p:pic>
        <p:nvPicPr>
          <p:cNvPr id="7" name="Picture 6" descr="Warajay_Logo.pd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25190"/>
            <a:ext cx="1538791" cy="1401528"/>
          </a:xfrm>
          <a:prstGeom prst="rect">
            <a:avLst/>
          </a:prstGeom>
        </p:spPr>
      </p:pic>
      <p:pic>
        <p:nvPicPr>
          <p:cNvPr id="9" name="Picture 8" descr="KBPFullLogoLarge.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538791" y="110565"/>
            <a:ext cx="1854287" cy="529796"/>
          </a:xfrm>
          <a:prstGeom prst="rect">
            <a:avLst/>
          </a:prstGeom>
        </p:spPr>
      </p:pic>
    </p:spTree>
    <p:extLst>
      <p:ext uri="{BB962C8B-B14F-4D97-AF65-F5344CB8AC3E}">
        <p14:creationId xmlns:p14="http://schemas.microsoft.com/office/powerpoint/2010/main" val="33235747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equipment require</a:t>
            </a:r>
            <a:r>
              <a:rPr lang="en-US" b="1" dirty="0" smtClean="0"/>
              <a:t>?</a:t>
            </a:r>
            <a:endParaRPr lang="en-US" dirty="0"/>
          </a:p>
        </p:txBody>
      </p:sp>
      <p:sp>
        <p:nvSpPr>
          <p:cNvPr id="3" name="Content Placeholder 2"/>
          <p:cNvSpPr>
            <a:spLocks noGrp="1"/>
          </p:cNvSpPr>
          <p:nvPr>
            <p:ph idx="1"/>
          </p:nvPr>
        </p:nvSpPr>
        <p:spPr/>
        <p:txBody>
          <a:bodyPr>
            <a:normAutofit/>
          </a:bodyPr>
          <a:lstStyle/>
          <a:p>
            <a:r>
              <a:rPr lang="en-US" sz="2000" dirty="0"/>
              <a:t> </a:t>
            </a:r>
            <a:endParaRPr lang="en-AU" sz="2000" dirty="0"/>
          </a:p>
          <a:p>
            <a:pPr marL="288036" lvl="1" indent="-457200">
              <a:buFont typeface="Arial"/>
              <a:buChar char="•"/>
            </a:pPr>
            <a:r>
              <a:rPr lang="en-US" sz="2000" dirty="0"/>
              <a:t>Mixing buckets, hand held drills, mixing paddles</a:t>
            </a:r>
            <a:endParaRPr lang="en-AU" sz="2000" dirty="0"/>
          </a:p>
          <a:p>
            <a:pPr marL="288036" lvl="1" indent="-457200">
              <a:buFont typeface="Arial"/>
              <a:buChar char="•"/>
            </a:pPr>
            <a:r>
              <a:rPr lang="en-US" sz="2000" dirty="0"/>
              <a:t>Flat rubber squeegees, brooms or roller</a:t>
            </a:r>
            <a:endParaRPr lang="en-AU" sz="2000" dirty="0"/>
          </a:p>
          <a:p>
            <a:pPr marL="288036" lvl="1" indent="-457200">
              <a:buFont typeface="Arial"/>
              <a:buChar char="•"/>
            </a:pPr>
            <a:r>
              <a:rPr lang="en-US" sz="2000" dirty="0"/>
              <a:t>Small cans or squeeze bottles for pouring into individual cracks</a:t>
            </a:r>
            <a:endParaRPr lang="en-AU" sz="2000" dirty="0"/>
          </a:p>
          <a:p>
            <a:pPr marL="288036" lvl="1" indent="-457200">
              <a:buFont typeface="Arial"/>
              <a:buChar char="•"/>
            </a:pPr>
            <a:r>
              <a:rPr lang="en-US" sz="2000" dirty="0"/>
              <a:t>Grinder and air compressor (min. 135cfm).</a:t>
            </a:r>
            <a:endParaRPr lang="en-AU" sz="2000" dirty="0"/>
          </a:p>
          <a:p>
            <a:endParaRPr lang="en-US" sz="2000" dirty="0"/>
          </a:p>
        </p:txBody>
      </p:sp>
      <p:pic>
        <p:nvPicPr>
          <p:cNvPr id="4" name="Picture 3" descr="Warajay_Logo.pdf"/>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391385" y="5339678"/>
            <a:ext cx="1538791" cy="1401528"/>
          </a:xfrm>
          <a:prstGeom prst="rect">
            <a:avLst/>
          </a:prstGeom>
        </p:spPr>
      </p:pic>
      <p:pic>
        <p:nvPicPr>
          <p:cNvPr id="5" name="Picture 4" descr="KBPFullLogoLarge.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289713" y="4465261"/>
            <a:ext cx="1854287" cy="529796"/>
          </a:xfrm>
          <a:prstGeom prst="rect">
            <a:avLst/>
          </a:prstGeom>
        </p:spPr>
      </p:pic>
    </p:spTree>
    <p:extLst>
      <p:ext uri="{BB962C8B-B14F-4D97-AF65-F5344CB8AC3E}">
        <p14:creationId xmlns:p14="http://schemas.microsoft.com/office/powerpoint/2010/main" val="955349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are the safety considerations</a:t>
            </a:r>
            <a:r>
              <a:rPr lang="en-US" b="1" dirty="0" smtClean="0"/>
              <a:t>?</a:t>
            </a:r>
            <a:endParaRPr lang="en-US" dirty="0"/>
          </a:p>
        </p:txBody>
      </p:sp>
      <p:sp>
        <p:nvSpPr>
          <p:cNvPr id="3" name="Content Placeholder 2"/>
          <p:cNvSpPr>
            <a:spLocks noGrp="1"/>
          </p:cNvSpPr>
          <p:nvPr>
            <p:ph idx="1"/>
          </p:nvPr>
        </p:nvSpPr>
        <p:spPr/>
        <p:txBody>
          <a:bodyPr>
            <a:normAutofit/>
          </a:bodyPr>
          <a:lstStyle/>
          <a:p>
            <a:pPr lvl="0">
              <a:buFont typeface="Arial"/>
              <a:buChar char="•"/>
            </a:pPr>
            <a:r>
              <a:rPr lang="en-US" sz="1800" dirty="0"/>
              <a:t>Material Safety Data Sheets (MSDS). Adhere to all manufacturer recommendations for safety equipment and requirements.</a:t>
            </a:r>
            <a:endParaRPr lang="en-AU" sz="1800" dirty="0"/>
          </a:p>
          <a:p>
            <a:pPr lvl="0">
              <a:buFont typeface="Arial"/>
              <a:buChar char="•"/>
            </a:pPr>
            <a:r>
              <a:rPr lang="en-US" sz="1800" dirty="0"/>
              <a:t>Protective clothing. Cover the body fully and use adequate footwear ( gumboots)</a:t>
            </a:r>
            <a:endParaRPr lang="en-AU" sz="1800" dirty="0"/>
          </a:p>
          <a:p>
            <a:pPr lvl="0">
              <a:buFont typeface="Arial"/>
              <a:buChar char="•"/>
            </a:pPr>
            <a:r>
              <a:rPr lang="en-US" sz="1800" dirty="0"/>
              <a:t>Protective eyewear</a:t>
            </a:r>
            <a:endParaRPr lang="en-AU" sz="1800" dirty="0"/>
          </a:p>
          <a:p>
            <a:pPr lvl="0">
              <a:buFont typeface="Arial"/>
              <a:buChar char="•"/>
            </a:pPr>
            <a:r>
              <a:rPr lang="en-US" sz="1800" dirty="0"/>
              <a:t>Rubber gloves</a:t>
            </a:r>
            <a:endParaRPr lang="en-AU" sz="1800" dirty="0"/>
          </a:p>
          <a:p>
            <a:pPr lvl="0">
              <a:buFont typeface="Arial"/>
              <a:buChar char="•"/>
            </a:pPr>
            <a:r>
              <a:rPr lang="en-US" sz="1800" dirty="0"/>
              <a:t>Take precautions with flammable or combustible materials</a:t>
            </a:r>
            <a:endParaRPr lang="en-AU" sz="1800" dirty="0"/>
          </a:p>
          <a:p>
            <a:pPr lvl="0">
              <a:buFont typeface="Arial"/>
              <a:buChar char="•"/>
            </a:pPr>
            <a:r>
              <a:rPr lang="en-US" sz="1800" dirty="0"/>
              <a:t>Ventilate closed spaces. Wear appropriate masks to protect against fumes</a:t>
            </a:r>
            <a:endParaRPr lang="en-AU" sz="1800" dirty="0"/>
          </a:p>
          <a:p>
            <a:pPr lvl="0">
              <a:buFont typeface="Arial"/>
              <a:buChar char="•"/>
            </a:pPr>
            <a:r>
              <a:rPr lang="en-US" sz="1800" dirty="0"/>
              <a:t>Store hazardous materials in a secure area</a:t>
            </a:r>
            <a:endParaRPr lang="en-AU" sz="1800" dirty="0"/>
          </a:p>
          <a:p>
            <a:pPr>
              <a:buFont typeface="Arial"/>
              <a:buChar char="•"/>
            </a:pPr>
            <a:endParaRPr lang="en-US" sz="1800" dirty="0"/>
          </a:p>
        </p:txBody>
      </p:sp>
      <p:pic>
        <p:nvPicPr>
          <p:cNvPr id="4" name="Picture 3" descr="Warajay_Logo.pdf"/>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391385" y="5339678"/>
            <a:ext cx="1538791" cy="1401528"/>
          </a:xfrm>
          <a:prstGeom prst="rect">
            <a:avLst/>
          </a:prstGeom>
        </p:spPr>
      </p:pic>
      <p:pic>
        <p:nvPicPr>
          <p:cNvPr id="5" name="Picture 4" descr="KBPFullLogoLarge.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289713" y="4465261"/>
            <a:ext cx="1854287" cy="529796"/>
          </a:xfrm>
          <a:prstGeom prst="rect">
            <a:avLst/>
          </a:prstGeom>
        </p:spPr>
      </p:pic>
    </p:spTree>
    <p:extLst>
      <p:ext uri="{BB962C8B-B14F-4D97-AF65-F5344CB8AC3E}">
        <p14:creationId xmlns:p14="http://schemas.microsoft.com/office/powerpoint/2010/main" val="70961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p:cTn id="37"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p:cTn id="43"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3">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Gwydir River Bridge4.jpg"/>
          <p:cNvPicPr>
            <a:picLocks noGrp="1" noChangeAspect="1"/>
          </p:cNvPicPr>
          <p:nvPr>
            <p:ph sz="half" idx="2"/>
          </p:nvPr>
        </p:nvPicPr>
        <p:blipFill>
          <a:blip r:embed="rId2">
            <a:extLst>
              <a:ext uri="{28A0092B-C50C-407E-A947-70E740481C1C}">
                <a14:useLocalDpi xmlns:a14="http://schemas.microsoft.com/office/drawing/2010/main" val="0"/>
              </a:ext>
            </a:extLst>
          </a:blip>
          <a:srcRect l="11351" r="11351"/>
          <a:stretch>
            <a:fillRect/>
          </a:stretch>
        </p:blipFill>
        <p:spPr>
          <a:xfrm>
            <a:off x="-53531" y="0"/>
            <a:ext cx="4583737" cy="5042254"/>
          </a:xfrm>
        </p:spPr>
      </p:pic>
      <p:pic>
        <p:nvPicPr>
          <p:cNvPr id="10" name="Content Placeholder 9" descr="P5200037.JPG"/>
          <p:cNvPicPr>
            <a:picLocks noGrp="1" noChangeAspect="1"/>
          </p:cNvPicPr>
          <p:nvPr>
            <p:ph sz="quarter" idx="4"/>
          </p:nvPr>
        </p:nvPicPr>
        <p:blipFill>
          <a:blip r:embed="rId3" cstate="email">
            <a:extLst>
              <a:ext uri="{28A0092B-C50C-407E-A947-70E740481C1C}">
                <a14:useLocalDpi xmlns:a14="http://schemas.microsoft.com/office/drawing/2010/main" val="0"/>
              </a:ext>
            </a:extLst>
          </a:blip>
          <a:srcRect l="11389" r="11389"/>
          <a:stretch>
            <a:fillRect/>
          </a:stretch>
        </p:blipFill>
        <p:spPr>
          <a:xfrm>
            <a:off x="4530206" y="0"/>
            <a:ext cx="4613794" cy="5042254"/>
          </a:xfrm>
        </p:spPr>
      </p:pic>
      <p:sp>
        <p:nvSpPr>
          <p:cNvPr id="13" name="TextBox 12"/>
          <p:cNvSpPr txBox="1"/>
          <p:nvPr/>
        </p:nvSpPr>
        <p:spPr>
          <a:xfrm>
            <a:off x="5980526" y="5042254"/>
            <a:ext cx="3163474" cy="461665"/>
          </a:xfrm>
          <a:prstGeom prst="rect">
            <a:avLst/>
          </a:prstGeom>
          <a:noFill/>
        </p:spPr>
        <p:txBody>
          <a:bodyPr wrap="none" rtlCol="0">
            <a:spAutoFit/>
          </a:bodyPr>
          <a:lstStyle/>
          <a:p>
            <a:r>
              <a:rPr lang="en-US" sz="2400" b="1" i="1" dirty="0"/>
              <a:t>Preparation of surface</a:t>
            </a:r>
          </a:p>
        </p:txBody>
      </p:sp>
      <p:pic>
        <p:nvPicPr>
          <p:cNvPr id="15" name="Picture 14" descr="Warajay_Logo.pdf"/>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09550" y="5456472"/>
            <a:ext cx="1538791" cy="1401528"/>
          </a:xfrm>
          <a:prstGeom prst="rect">
            <a:avLst/>
          </a:prstGeom>
        </p:spPr>
      </p:pic>
    </p:spTree>
    <p:extLst>
      <p:ext uri="{BB962C8B-B14F-4D97-AF65-F5344CB8AC3E}">
        <p14:creationId xmlns:p14="http://schemas.microsoft.com/office/powerpoint/2010/main" val="218304665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P1010014.JPG"/>
          <p:cNvPicPr>
            <a:picLocks noGrp="1" noChangeAspect="1"/>
          </p:cNvPicPr>
          <p:nvPr>
            <p:ph sz="half" idx="2"/>
          </p:nvPr>
        </p:nvPicPr>
        <p:blipFill rotWithShape="1">
          <a:blip r:embed="rId2" cstate="email">
            <a:extLst>
              <a:ext uri="{28A0092B-C50C-407E-A947-70E740481C1C}">
                <a14:useLocalDpi xmlns:a14="http://schemas.microsoft.com/office/drawing/2010/main" val="0"/>
              </a:ext>
            </a:extLst>
          </a:blip>
          <a:srcRect l="15868" r="6910"/>
          <a:stretch/>
        </p:blipFill>
        <p:spPr>
          <a:xfrm>
            <a:off x="0" y="0"/>
            <a:ext cx="4530943" cy="5051341"/>
          </a:xfrm>
        </p:spPr>
      </p:pic>
      <p:pic>
        <p:nvPicPr>
          <p:cNvPr id="8" name="Content Placeholder 7" descr="P5210048.JPG"/>
          <p:cNvPicPr>
            <a:picLocks noGrp="1" noChangeAspect="1"/>
          </p:cNvPicPr>
          <p:nvPr>
            <p:ph sz="quarter" idx="4"/>
          </p:nvPr>
        </p:nvPicPr>
        <p:blipFill rotWithShape="1">
          <a:blip r:embed="rId3" cstate="email">
            <a:extLst>
              <a:ext uri="{28A0092B-C50C-407E-A947-70E740481C1C}">
                <a14:useLocalDpi xmlns:a14="http://schemas.microsoft.com/office/drawing/2010/main" val="0"/>
              </a:ext>
            </a:extLst>
          </a:blip>
          <a:srcRect l="17987" r="4791"/>
          <a:stretch/>
        </p:blipFill>
        <p:spPr>
          <a:xfrm>
            <a:off x="4530943" y="0"/>
            <a:ext cx="4613058" cy="5051341"/>
          </a:xfrm>
        </p:spPr>
      </p:pic>
      <p:pic>
        <p:nvPicPr>
          <p:cNvPr id="9" name="Picture 8" descr="Warajay_Logo.pdf"/>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09550" y="5456472"/>
            <a:ext cx="1538791" cy="1401528"/>
          </a:xfrm>
          <a:prstGeom prst="rect">
            <a:avLst/>
          </a:prstGeom>
        </p:spPr>
      </p:pic>
      <p:sp>
        <p:nvSpPr>
          <p:cNvPr id="10" name="Rectangle 9"/>
          <p:cNvSpPr/>
          <p:nvPr/>
        </p:nvSpPr>
        <p:spPr>
          <a:xfrm>
            <a:off x="6099850" y="5051341"/>
            <a:ext cx="3044150" cy="461665"/>
          </a:xfrm>
          <a:prstGeom prst="rect">
            <a:avLst/>
          </a:prstGeom>
        </p:spPr>
        <p:txBody>
          <a:bodyPr wrap="none">
            <a:spAutoFit/>
          </a:bodyPr>
          <a:lstStyle/>
          <a:p>
            <a:r>
              <a:rPr lang="en-US" sz="2400" b="1" i="1" dirty="0"/>
              <a:t>Installation of </a:t>
            </a:r>
            <a:r>
              <a:rPr lang="en-US" sz="2400" b="1" i="1" dirty="0" smtClean="0"/>
              <a:t>HMWM</a:t>
            </a:r>
            <a:endParaRPr lang="en-US" sz="2400" b="1" i="1" dirty="0"/>
          </a:p>
        </p:txBody>
      </p:sp>
    </p:spTree>
    <p:extLst>
      <p:ext uri="{BB962C8B-B14F-4D97-AF65-F5344CB8AC3E}">
        <p14:creationId xmlns:p14="http://schemas.microsoft.com/office/powerpoint/2010/main" val="3392605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Core 1.JPG"/>
          <p:cNvPicPr>
            <a:picLocks noGrp="1" noChangeAspect="1"/>
          </p:cNvPicPr>
          <p:nvPr>
            <p:ph sz="half" idx="1"/>
          </p:nvPr>
        </p:nvPicPr>
        <p:blipFill rotWithShape="1">
          <a:blip r:embed="rId2" cstate="email">
            <a:extLst>
              <a:ext uri="{28A0092B-C50C-407E-A947-70E740481C1C}">
                <a14:useLocalDpi xmlns:a14="http://schemas.microsoft.com/office/drawing/2010/main" val="0"/>
              </a:ext>
            </a:extLst>
          </a:blip>
          <a:srcRect l="7638"/>
          <a:stretch/>
        </p:blipFill>
        <p:spPr>
          <a:xfrm>
            <a:off x="1" y="0"/>
            <a:ext cx="4191802" cy="5051342"/>
          </a:xfrm>
        </p:spPr>
      </p:pic>
      <p:pic>
        <p:nvPicPr>
          <p:cNvPr id="10" name="Content Placeholder 9" descr="Core 1A under black light chamber.JPG"/>
          <p:cNvPicPr>
            <a:picLocks noGrp="1" noChangeAspect="1"/>
          </p:cNvPicPr>
          <p:nvPr>
            <p:ph sz="half" idx="2"/>
          </p:nvPr>
        </p:nvPicPr>
        <p:blipFill>
          <a:blip r:embed="rId3" cstate="email">
            <a:extLst>
              <a:ext uri="{28A0092B-C50C-407E-A947-70E740481C1C}">
                <a14:useLocalDpi xmlns:a14="http://schemas.microsoft.com/office/drawing/2010/main" val="0"/>
              </a:ext>
            </a:extLst>
          </a:blip>
          <a:srcRect t="3935" b="3935"/>
          <a:stretch>
            <a:fillRect/>
          </a:stretch>
        </p:blipFill>
        <p:spPr>
          <a:xfrm>
            <a:off x="4191802" y="0"/>
            <a:ext cx="4952198" cy="5051342"/>
          </a:xfrm>
        </p:spPr>
      </p:pic>
      <p:sp>
        <p:nvSpPr>
          <p:cNvPr id="13" name="Rectangle 12"/>
          <p:cNvSpPr/>
          <p:nvPr/>
        </p:nvSpPr>
        <p:spPr>
          <a:xfrm>
            <a:off x="453372" y="4467251"/>
            <a:ext cx="3433602" cy="461665"/>
          </a:xfrm>
          <a:prstGeom prst="rect">
            <a:avLst/>
          </a:prstGeom>
          <a:noFill/>
        </p:spPr>
        <p:txBody>
          <a:bodyPr wrap="none" lIns="91440" tIns="45720" rIns="91440" bIns="45720">
            <a:spAutoFit/>
          </a:bodyPr>
          <a:lstStyle/>
          <a:p>
            <a:r>
              <a:rPr lang="en-US" sz="2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Core treated with HMWM</a:t>
            </a:r>
          </a:p>
        </p:txBody>
      </p:sp>
      <p:sp>
        <p:nvSpPr>
          <p:cNvPr id="14" name="Rectangle 13"/>
          <p:cNvSpPr/>
          <p:nvPr/>
        </p:nvSpPr>
        <p:spPr>
          <a:xfrm>
            <a:off x="5057424" y="4467251"/>
            <a:ext cx="3749744"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Under Black </a:t>
            </a: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a:t>
            </a: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ight Chamber</a:t>
            </a:r>
            <a:endPar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5" name="Picture 14" descr="Warajay_Logo.pdf"/>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79832" y="5418151"/>
            <a:ext cx="1538791" cy="1401528"/>
          </a:xfrm>
          <a:prstGeom prst="rect">
            <a:avLst/>
          </a:prstGeom>
        </p:spPr>
      </p:pic>
    </p:spTree>
    <p:extLst>
      <p:ext uri="{BB962C8B-B14F-4D97-AF65-F5344CB8AC3E}">
        <p14:creationId xmlns:p14="http://schemas.microsoft.com/office/powerpoint/2010/main" val="2708587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grpId="0" nodeType="clickEffect">
                                  <p:stCondLst>
                                    <p:cond delay="0"/>
                                  </p:stCondLst>
                                  <p:childTnLst>
                                    <p:animScale>
                                      <p:cBhvr>
                                        <p:cTn id="13" dur="2000" fill="hold"/>
                                        <p:tgtEl>
                                          <p:spTgt spid="14"/>
                                        </p:tgtEl>
                                      </p:cBhvr>
                                      <p:by x="150000" y="150000"/>
                                    </p:animScale>
                                  </p:childTnLst>
                                </p:cTn>
                              </p:par>
                              <p:par>
                                <p:cTn id="14" presetID="6" presetClass="emph" presetSubtype="0" fill="hold" nodeType="withEffect">
                                  <p:stCondLst>
                                    <p:cond delay="0"/>
                                  </p:stCondLst>
                                  <p:childTnLst>
                                    <p:animScale>
                                      <p:cBhvr>
                                        <p:cTn id="15" dur="2000" fill="hold"/>
                                        <p:tgtEl>
                                          <p:spTgt spid="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1010008.JPG"/>
          <p:cNvPicPr>
            <a:picLocks noGrp="1" noChangeAspect="1"/>
          </p:cNvPicPr>
          <p:nvPr>
            <p:ph sz="half" idx="1"/>
          </p:nvPr>
        </p:nvPicPr>
        <p:blipFill rotWithShape="1">
          <a:blip r:embed="rId2" cstate="email">
            <a:extLst>
              <a:ext uri="{28A0092B-C50C-407E-A947-70E740481C1C}">
                <a14:useLocalDpi xmlns:a14="http://schemas.microsoft.com/office/drawing/2010/main" val="0"/>
              </a:ext>
            </a:extLst>
          </a:blip>
          <a:srcRect l="13232" t="8" r="22126" b="-8"/>
          <a:stretch/>
        </p:blipFill>
        <p:spPr>
          <a:xfrm>
            <a:off x="-1" y="0"/>
            <a:ext cx="4467075" cy="5038114"/>
          </a:xfrm>
        </p:spPr>
      </p:pic>
      <p:pic>
        <p:nvPicPr>
          <p:cNvPr id="6" name="Content Placeholder 5" descr="P1010047.JPG"/>
          <p:cNvPicPr>
            <a:picLocks noGrp="1" noChangeAspect="1"/>
          </p:cNvPicPr>
          <p:nvPr>
            <p:ph sz="half" idx="2"/>
          </p:nvPr>
        </p:nvPicPr>
        <p:blipFill>
          <a:blip r:embed="rId3" cstate="email">
            <a:extLst>
              <a:ext uri="{28A0092B-C50C-407E-A947-70E740481C1C}">
                <a14:useLocalDpi xmlns:a14="http://schemas.microsoft.com/office/drawing/2010/main" val="0"/>
              </a:ext>
            </a:extLst>
          </a:blip>
          <a:srcRect l="17678" r="17678"/>
          <a:stretch>
            <a:fillRect/>
          </a:stretch>
        </p:blipFill>
        <p:spPr>
          <a:xfrm>
            <a:off x="4467075" y="0"/>
            <a:ext cx="4676925" cy="5038113"/>
          </a:xfrm>
        </p:spPr>
      </p:pic>
      <p:pic>
        <p:nvPicPr>
          <p:cNvPr id="7" name="Picture 6" descr="Warajay_Logo.pdf"/>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09550" y="5456472"/>
            <a:ext cx="1538791" cy="1401528"/>
          </a:xfrm>
          <a:prstGeom prst="rect">
            <a:avLst/>
          </a:prstGeom>
        </p:spPr>
      </p:pic>
      <p:sp>
        <p:nvSpPr>
          <p:cNvPr id="8" name="TextBox 7"/>
          <p:cNvSpPr txBox="1"/>
          <p:nvPr/>
        </p:nvSpPr>
        <p:spPr>
          <a:xfrm>
            <a:off x="4688934" y="5038114"/>
            <a:ext cx="4455066" cy="400110"/>
          </a:xfrm>
          <a:prstGeom prst="rect">
            <a:avLst/>
          </a:prstGeom>
          <a:noFill/>
        </p:spPr>
        <p:txBody>
          <a:bodyPr wrap="none" rtlCol="0">
            <a:spAutoFit/>
          </a:bodyPr>
          <a:lstStyle/>
          <a:p>
            <a:r>
              <a:rPr lang="en-US" sz="2000" dirty="0" smtClean="0"/>
              <a:t>More Photo Under Black Light Chamber</a:t>
            </a:r>
          </a:p>
        </p:txBody>
      </p:sp>
    </p:spTree>
    <p:extLst>
      <p:ext uri="{BB962C8B-B14F-4D97-AF65-F5344CB8AC3E}">
        <p14:creationId xmlns:p14="http://schemas.microsoft.com/office/powerpoint/2010/main" val="1737808772"/>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0106-Clip1.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1457000" y="298006"/>
            <a:ext cx="6338483" cy="4753335"/>
          </a:xfrm>
        </p:spPr>
      </p:pic>
      <p:pic>
        <p:nvPicPr>
          <p:cNvPr id="2" name="KBP FLEX Video.m4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1252070" y="0"/>
            <a:ext cx="6735120" cy="5051341"/>
          </a:xfrm>
          <a:prstGeom prst="rect">
            <a:avLst/>
          </a:prstGeom>
        </p:spPr>
      </p:pic>
      <p:pic>
        <p:nvPicPr>
          <p:cNvPr id="4" name="Picture 3" descr="Warajay_Logo.pdf"/>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209550" y="5456472"/>
            <a:ext cx="1538791" cy="1401528"/>
          </a:xfrm>
          <a:prstGeom prst="rect">
            <a:avLst/>
          </a:prstGeom>
        </p:spPr>
      </p:pic>
    </p:spTree>
    <p:extLst>
      <p:ext uri="{BB962C8B-B14F-4D97-AF65-F5344CB8AC3E}">
        <p14:creationId xmlns:p14="http://schemas.microsoft.com/office/powerpoint/2010/main" val="7675630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16609"/>
            <a:ext cx="7520940" cy="548640"/>
          </a:xfrm>
        </p:spPr>
        <p:txBody>
          <a:bodyPr/>
          <a:lstStyle/>
          <a:p>
            <a:r>
              <a:rPr lang="en-US" b="1" dirty="0"/>
              <a:t>Case study</a:t>
            </a:r>
            <a:r>
              <a:rPr lang="en-US" b="1" dirty="0" smtClean="0"/>
              <a:t>:</a:t>
            </a:r>
            <a:endParaRPr lang="en-US" dirty="0"/>
          </a:p>
        </p:txBody>
      </p:sp>
      <p:sp>
        <p:nvSpPr>
          <p:cNvPr id="3" name="Content Placeholder 2"/>
          <p:cNvSpPr>
            <a:spLocks noGrp="1"/>
          </p:cNvSpPr>
          <p:nvPr>
            <p:ph idx="1"/>
          </p:nvPr>
        </p:nvSpPr>
        <p:spPr>
          <a:xfrm>
            <a:off x="822960" y="885412"/>
            <a:ext cx="7520940" cy="3579849"/>
          </a:xfrm>
        </p:spPr>
        <p:txBody>
          <a:bodyPr>
            <a:normAutofit fontScale="85000" lnSpcReduction="20000"/>
          </a:bodyPr>
          <a:lstStyle/>
          <a:p>
            <a:r>
              <a:rPr lang="en-US" i="1" dirty="0" err="1"/>
              <a:t>Dr.Dave</a:t>
            </a:r>
            <a:r>
              <a:rPr lang="en-US" i="1" dirty="0"/>
              <a:t> Fowler of The University of Texas, Construction Materials Research Group, Bureau of Engineering Research says, “HMWM has properties that make it easier and safer to use than MMA....” A recent article in Better Roads also cites substantial savings by using HMWM systems for projects in Dallas, Texas and California. Excluding MMA for the reason just cited, HMWM is about the only alternative to epoxy injection especially for small crack or extensive crack repair.</a:t>
            </a:r>
            <a:endParaRPr lang="en-AU" dirty="0"/>
          </a:p>
          <a:p>
            <a:r>
              <a:rPr lang="en-US" i="1" dirty="0"/>
              <a:t>“...Sometimes we specify a thin polymer overlay for a new bridge, instead of a membrane or linseed oil, which don't work very well. It is also often specified to protect older bridges.... Latex helps but it's still not as water tight as the polymer mortars.”</a:t>
            </a:r>
            <a:endParaRPr lang="en-AU" dirty="0"/>
          </a:p>
          <a:p>
            <a:r>
              <a:rPr lang="en-US" dirty="0"/>
              <a:t> </a:t>
            </a:r>
            <a:endParaRPr lang="en-AU" dirty="0"/>
          </a:p>
          <a:p>
            <a:r>
              <a:rPr lang="en-US" i="1" dirty="0"/>
              <a:t>California Department of Transportation (CALTRANS) routinely benefits from the reduced application time to repair a bridge deck and the reduced cost. In a lightweight lift span treated in 1981, the entire repair treatment took seven hours and cost less than $10,000 for material, labor, and traffic control. This was a cost savings of $213,000, or 96% of a $223,000 budget </a:t>
            </a:r>
            <a:r>
              <a:rPr lang="en-US" i="1" dirty="0" smtClean="0"/>
              <a:t>for</a:t>
            </a:r>
            <a:r>
              <a:rPr lang="en-AU" dirty="0"/>
              <a:t> </a:t>
            </a:r>
            <a:r>
              <a:rPr lang="en-US" i="1" dirty="0" smtClean="0"/>
              <a:t>replacement </a:t>
            </a:r>
            <a:r>
              <a:rPr lang="en-US" i="1" dirty="0"/>
              <a:t>of the lightweight concrete deck.</a:t>
            </a:r>
            <a:endParaRPr lang="en-AU" dirty="0"/>
          </a:p>
          <a:p>
            <a:endParaRPr lang="en-US" dirty="0"/>
          </a:p>
        </p:txBody>
      </p:sp>
      <p:pic>
        <p:nvPicPr>
          <p:cNvPr id="4" name="Picture 3" descr="Warajay_Logo.pdf"/>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391385" y="5339678"/>
            <a:ext cx="1538791" cy="1401528"/>
          </a:xfrm>
          <a:prstGeom prst="rect">
            <a:avLst/>
          </a:prstGeom>
        </p:spPr>
      </p:pic>
      <p:pic>
        <p:nvPicPr>
          <p:cNvPr id="5" name="Picture 4" descr="KBPFullLogoLarge.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289713" y="4465261"/>
            <a:ext cx="1854287" cy="529796"/>
          </a:xfrm>
          <a:prstGeom prst="rect">
            <a:avLst/>
          </a:prstGeom>
        </p:spPr>
      </p:pic>
    </p:spTree>
    <p:extLst>
      <p:ext uri="{BB962C8B-B14F-4D97-AF65-F5344CB8AC3E}">
        <p14:creationId xmlns:p14="http://schemas.microsoft.com/office/powerpoint/2010/main" val="62437915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r>
              <a:rPr lang="en-US" sz="2800" u="sng" dirty="0"/>
              <a:t>Note:  </a:t>
            </a:r>
            <a:endParaRPr lang="en-US" sz="2800" u="sng" dirty="0" smtClean="0"/>
          </a:p>
          <a:p>
            <a:pPr algn="ctr"/>
            <a:r>
              <a:rPr lang="en-US" sz="2400" dirty="0" smtClean="0"/>
              <a:t>KBP </a:t>
            </a:r>
            <a:r>
              <a:rPr lang="en-US" sz="2400" dirty="0"/>
              <a:t>Flex cannot be used to restore structural strength to concrete that has cracked due to improper design, inadequate expansion joints or other structural problems that would be beyond the scope and intended purpose for KBP Flex product</a:t>
            </a:r>
            <a:endParaRPr lang="en-AU" sz="2400" dirty="0"/>
          </a:p>
          <a:p>
            <a:endParaRPr lang="en-US" dirty="0"/>
          </a:p>
        </p:txBody>
      </p:sp>
      <p:pic>
        <p:nvPicPr>
          <p:cNvPr id="5" name="Picture 4" descr="Warajay_Logo.pdf"/>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391385" y="5339678"/>
            <a:ext cx="1538791" cy="1401528"/>
          </a:xfrm>
          <a:prstGeom prst="rect">
            <a:avLst/>
          </a:prstGeom>
        </p:spPr>
      </p:pic>
      <p:pic>
        <p:nvPicPr>
          <p:cNvPr id="6" name="Picture 5" descr="KBPFullLogoLarge.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289713" y="4465261"/>
            <a:ext cx="1854287" cy="529796"/>
          </a:xfrm>
          <a:prstGeom prst="rect">
            <a:avLst/>
          </a:prstGeom>
        </p:spPr>
      </p:pic>
    </p:spTree>
    <p:extLst>
      <p:ext uri="{BB962C8B-B14F-4D97-AF65-F5344CB8AC3E}">
        <p14:creationId xmlns:p14="http://schemas.microsoft.com/office/powerpoint/2010/main" val="36172686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dirty="0" smtClean="0"/>
              <a:t>Thank you for your Time Mate!</a:t>
            </a:r>
            <a:endParaRPr lang="en-US" sz="2800" dirty="0"/>
          </a:p>
        </p:txBody>
      </p:sp>
      <p:sp>
        <p:nvSpPr>
          <p:cNvPr id="5" name="Text Placeholder 4"/>
          <p:cNvSpPr>
            <a:spLocks noGrp="1"/>
          </p:cNvSpPr>
          <p:nvPr>
            <p:ph type="body" idx="1"/>
          </p:nvPr>
        </p:nvSpPr>
        <p:spPr/>
        <p:txBody>
          <a:bodyPr>
            <a:normAutofit fontScale="70000" lnSpcReduction="20000"/>
          </a:bodyPr>
          <a:lstStyle/>
          <a:p>
            <a:r>
              <a:rPr lang="en-US" dirty="0" smtClean="0"/>
              <a:t>Please Contract </a:t>
            </a:r>
            <a:r>
              <a:rPr lang="en-US" dirty="0" err="1" smtClean="0"/>
              <a:t>Warajay</a:t>
            </a:r>
            <a:r>
              <a:rPr lang="en-US" dirty="0" smtClean="0"/>
              <a:t> for further information.</a:t>
            </a:r>
            <a:endParaRPr lang="en-US" dirty="0"/>
          </a:p>
        </p:txBody>
      </p:sp>
      <p:sp>
        <p:nvSpPr>
          <p:cNvPr id="6" name="TextBox 5"/>
          <p:cNvSpPr txBox="1"/>
          <p:nvPr/>
        </p:nvSpPr>
        <p:spPr>
          <a:xfrm>
            <a:off x="3634973" y="5080541"/>
            <a:ext cx="5509027" cy="1631216"/>
          </a:xfrm>
          <a:prstGeom prst="rect">
            <a:avLst/>
          </a:prstGeom>
          <a:noFill/>
        </p:spPr>
        <p:txBody>
          <a:bodyPr wrap="square" rtlCol="0">
            <a:spAutoFit/>
          </a:bodyPr>
          <a:lstStyle/>
          <a:p>
            <a:r>
              <a:rPr lang="en-US" sz="2000" b="1" dirty="0"/>
              <a:t>Distributor: WARAJAY INTERNATIONAL (H) PTY LTD</a:t>
            </a:r>
            <a:endParaRPr lang="en-AU" sz="2000" b="1" dirty="0"/>
          </a:p>
          <a:p>
            <a:pPr algn="r"/>
            <a:r>
              <a:rPr lang="en-US" sz="2000" b="1" dirty="0"/>
              <a:t>Tel: +</a:t>
            </a:r>
            <a:r>
              <a:rPr lang="en-US" sz="2000" b="1" dirty="0" smtClean="0"/>
              <a:t>61 7 </a:t>
            </a:r>
            <a:r>
              <a:rPr lang="en-US" sz="2000" b="1" dirty="0"/>
              <a:t>38418833</a:t>
            </a:r>
            <a:endParaRPr lang="en-AU" sz="2000" b="1" dirty="0"/>
          </a:p>
          <a:p>
            <a:pPr algn="r"/>
            <a:r>
              <a:rPr lang="en-US" sz="2000" b="1" dirty="0"/>
              <a:t>Fax: +</a:t>
            </a:r>
            <a:r>
              <a:rPr lang="en-US" sz="2000" b="1" dirty="0" smtClean="0"/>
              <a:t>61 7 </a:t>
            </a:r>
            <a:r>
              <a:rPr lang="en-US" sz="2000" b="1" dirty="0"/>
              <a:t>38414288</a:t>
            </a:r>
            <a:endParaRPr lang="en-AU" sz="2000" b="1" dirty="0"/>
          </a:p>
          <a:p>
            <a:pPr algn="r"/>
            <a:r>
              <a:rPr lang="en-US" sz="2000" b="1" dirty="0"/>
              <a:t>Email: </a:t>
            </a:r>
            <a:r>
              <a:rPr lang="en-US" sz="2000" b="1" u="sng" dirty="0">
                <a:hlinkClick r:id="rId2"/>
              </a:rPr>
              <a:t>info@warajay.com</a:t>
            </a:r>
            <a:endParaRPr lang="en-AU" sz="2000" b="1" dirty="0"/>
          </a:p>
          <a:p>
            <a:pPr algn="r"/>
            <a:endParaRPr lang="en-US" sz="2000" b="1" dirty="0"/>
          </a:p>
        </p:txBody>
      </p:sp>
      <p:pic>
        <p:nvPicPr>
          <p:cNvPr id="7" name="Picture 6" descr="Warajay_Logo.pd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25190"/>
            <a:ext cx="1538791" cy="1401528"/>
          </a:xfrm>
          <a:prstGeom prst="rect">
            <a:avLst/>
          </a:prstGeom>
        </p:spPr>
      </p:pic>
      <p:pic>
        <p:nvPicPr>
          <p:cNvPr id="8" name="Picture 7" descr="KBPFullLogoLarge.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538791" y="110565"/>
            <a:ext cx="1854287" cy="529796"/>
          </a:xfrm>
          <a:prstGeom prst="rect">
            <a:avLst/>
          </a:prstGeom>
        </p:spPr>
      </p:pic>
    </p:spTree>
    <p:extLst>
      <p:ext uri="{BB962C8B-B14F-4D97-AF65-F5344CB8AC3E}">
        <p14:creationId xmlns:p14="http://schemas.microsoft.com/office/powerpoint/2010/main" val="28375034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000" dirty="0"/>
              <a:t>WHAT IS HIGH MOLECULAR WEIGHT METHACRYLATE (HMWM)?</a:t>
            </a:r>
            <a:endParaRPr lang="en-AU" sz="2000" dirty="0"/>
          </a:p>
        </p:txBody>
      </p:sp>
      <p:sp>
        <p:nvSpPr>
          <p:cNvPr id="3" name="Content Placeholder 2"/>
          <p:cNvSpPr>
            <a:spLocks noGrp="1"/>
          </p:cNvSpPr>
          <p:nvPr>
            <p:ph idx="1"/>
          </p:nvPr>
        </p:nvSpPr>
        <p:spPr/>
        <p:txBody>
          <a:bodyPr>
            <a:normAutofit/>
          </a:bodyPr>
          <a:lstStyle/>
          <a:p>
            <a:pPr algn="ctr"/>
            <a:endParaRPr lang="en-US" sz="2400" dirty="0"/>
          </a:p>
          <a:p>
            <a:pPr algn="ctr"/>
            <a:r>
              <a:rPr lang="en-US" sz="2400" dirty="0" err="1" smtClean="0"/>
              <a:t>Metha</a:t>
            </a:r>
            <a:r>
              <a:rPr lang="en-US" sz="2400" dirty="0" err="1"/>
              <a:t>-crylate</a:t>
            </a:r>
            <a:r>
              <a:rPr lang="en-US" sz="2400" dirty="0"/>
              <a:t>  monomer development began with the European plastics industry and methyl methacrylate (MMA) followed by high molecular weight methacrylate (HMWM)</a:t>
            </a:r>
            <a:endParaRPr lang="en-AU" sz="2400" dirty="0"/>
          </a:p>
          <a:p>
            <a:pPr algn="ctr"/>
            <a:endParaRPr lang="en-US" sz="2400" dirty="0"/>
          </a:p>
        </p:txBody>
      </p:sp>
      <p:pic>
        <p:nvPicPr>
          <p:cNvPr id="4" name="Picture 3" descr="Warajay_Logo.pdf"/>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3702198"/>
            <a:ext cx="1538791" cy="1401528"/>
          </a:xfrm>
          <a:prstGeom prst="rect">
            <a:avLst/>
          </a:prstGeom>
        </p:spPr>
      </p:pic>
      <p:pic>
        <p:nvPicPr>
          <p:cNvPr id="5" name="Picture 4" descr="KBPFullLogoLarge.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38791" y="4415579"/>
            <a:ext cx="1854287" cy="529796"/>
          </a:xfrm>
          <a:prstGeom prst="rect">
            <a:avLst/>
          </a:prstGeom>
        </p:spPr>
      </p:pic>
    </p:spTree>
    <p:extLst>
      <p:ext uri="{BB962C8B-B14F-4D97-AF65-F5344CB8AC3E}">
        <p14:creationId xmlns:p14="http://schemas.microsoft.com/office/powerpoint/2010/main" val="2518311142"/>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r>
              <a:rPr lang="en-US" dirty="0" smtClean="0"/>
              <a:t>:</a:t>
            </a:r>
            <a:endParaRPr lang="en-US" dirty="0"/>
          </a:p>
        </p:txBody>
      </p:sp>
      <p:sp>
        <p:nvSpPr>
          <p:cNvPr id="3" name="Content Placeholder 2"/>
          <p:cNvSpPr>
            <a:spLocks noGrp="1"/>
          </p:cNvSpPr>
          <p:nvPr>
            <p:ph idx="1"/>
          </p:nvPr>
        </p:nvSpPr>
        <p:spPr/>
        <p:txBody>
          <a:bodyPr/>
          <a:lstStyle/>
          <a:p>
            <a:r>
              <a:rPr lang="en-US" sz="2400" dirty="0" smtClean="0"/>
              <a:t>     The </a:t>
            </a:r>
            <a:r>
              <a:rPr lang="en-US" sz="2400" dirty="0"/>
              <a:t>topical application for crack repair uses a </a:t>
            </a:r>
            <a:r>
              <a:rPr lang="en-US" sz="2400" dirty="0" smtClean="0"/>
              <a:t>thin polymer </a:t>
            </a:r>
            <a:r>
              <a:rPr lang="en-US" sz="2400" dirty="0"/>
              <a:t>resin to fill crack. Penetrating by gravity alone, the resin fills the crack and forms a polymer plug the seals out water, salts, and other aggressive elements. In some cases, a structural repair of the crack can be achieved.</a:t>
            </a:r>
            <a:endParaRPr lang="en-AU" sz="2400" dirty="0"/>
          </a:p>
          <a:p>
            <a:endParaRPr lang="en-US" dirty="0"/>
          </a:p>
        </p:txBody>
      </p:sp>
      <p:pic>
        <p:nvPicPr>
          <p:cNvPr id="4" name="Picture 3" descr="Warajay_Logo.pdf"/>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3702198"/>
            <a:ext cx="1538791" cy="1401528"/>
          </a:xfrm>
          <a:prstGeom prst="rect">
            <a:avLst/>
          </a:prstGeom>
        </p:spPr>
      </p:pic>
      <p:pic>
        <p:nvPicPr>
          <p:cNvPr id="5" name="Picture 4" descr="KBPFullLogoLarge.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38791" y="4415579"/>
            <a:ext cx="1854287" cy="529796"/>
          </a:xfrm>
          <a:prstGeom prst="rect">
            <a:avLst/>
          </a:prstGeom>
        </p:spPr>
      </p:pic>
    </p:spTree>
    <p:extLst>
      <p:ext uri="{BB962C8B-B14F-4D97-AF65-F5344CB8AC3E}">
        <p14:creationId xmlns:p14="http://schemas.microsoft.com/office/powerpoint/2010/main" val="23782873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2960" y="604254"/>
            <a:ext cx="7520940" cy="3579849"/>
          </a:xfrm>
        </p:spPr>
        <p:txBody>
          <a:bodyPr>
            <a:normAutofit fontScale="85000" lnSpcReduction="20000"/>
          </a:bodyPr>
          <a:lstStyle/>
          <a:p>
            <a:r>
              <a:rPr lang="en-US" sz="2400" dirty="0" smtClean="0"/>
              <a:t>		Typical </a:t>
            </a:r>
            <a:r>
              <a:rPr lang="en-US" sz="2400" dirty="0"/>
              <a:t>causes of concrete cracking:</a:t>
            </a:r>
            <a:endParaRPr lang="en-AU" sz="2400" dirty="0"/>
          </a:p>
          <a:p>
            <a:pPr lvl="0"/>
            <a:r>
              <a:rPr lang="en-US" sz="2400" dirty="0" smtClean="0"/>
              <a:t>			Steel </a:t>
            </a:r>
            <a:r>
              <a:rPr lang="en-US" sz="2400" dirty="0"/>
              <a:t>corrosion</a:t>
            </a:r>
            <a:endParaRPr lang="en-AU" sz="2400" dirty="0"/>
          </a:p>
          <a:p>
            <a:pPr lvl="0"/>
            <a:r>
              <a:rPr lang="en-US" sz="2400" dirty="0" smtClean="0"/>
              <a:t>			Sulfate </a:t>
            </a:r>
            <a:r>
              <a:rPr lang="en-US" sz="2400" dirty="0"/>
              <a:t>attack</a:t>
            </a:r>
            <a:endParaRPr lang="en-AU" sz="2400" dirty="0"/>
          </a:p>
          <a:p>
            <a:pPr lvl="0"/>
            <a:r>
              <a:rPr lang="en-US" sz="2400" dirty="0" smtClean="0"/>
              <a:t>			Alkali</a:t>
            </a:r>
            <a:r>
              <a:rPr lang="en-US" sz="2400" dirty="0"/>
              <a:t>-aggregate reaction (AAR)</a:t>
            </a:r>
            <a:endParaRPr lang="en-AU" sz="2400" dirty="0"/>
          </a:p>
          <a:p>
            <a:pPr lvl="0"/>
            <a:r>
              <a:rPr lang="en-US" sz="2400" dirty="0" smtClean="0"/>
              <a:t>			Alkali</a:t>
            </a:r>
            <a:r>
              <a:rPr lang="en-US" sz="2400" dirty="0"/>
              <a:t>-silica reactivity (ASR</a:t>
            </a:r>
            <a:r>
              <a:rPr lang="en-US" sz="2400" dirty="0" smtClean="0"/>
              <a:t>)</a:t>
            </a:r>
          </a:p>
          <a:p>
            <a:pPr lvl="0"/>
            <a:endParaRPr lang="en-AU" sz="2400" dirty="0"/>
          </a:p>
          <a:p>
            <a:r>
              <a:rPr lang="en-US" sz="2400" dirty="0" smtClean="0"/>
              <a:t>		Other </a:t>
            </a:r>
            <a:r>
              <a:rPr lang="en-US" sz="2400" dirty="0"/>
              <a:t>causes:</a:t>
            </a:r>
            <a:endParaRPr lang="en-AU" sz="2400" dirty="0"/>
          </a:p>
          <a:p>
            <a:pPr lvl="0"/>
            <a:r>
              <a:rPr lang="en-US" sz="2400" dirty="0" smtClean="0"/>
              <a:t>			Over </a:t>
            </a:r>
            <a:r>
              <a:rPr lang="en-US" sz="2400" dirty="0"/>
              <a:t>finish </a:t>
            </a:r>
            <a:endParaRPr lang="en-AU" sz="2400" dirty="0"/>
          </a:p>
          <a:p>
            <a:pPr lvl="0"/>
            <a:r>
              <a:rPr lang="en-US" sz="2400" dirty="0" smtClean="0"/>
              <a:t>			Plastic </a:t>
            </a:r>
            <a:r>
              <a:rPr lang="en-US" sz="2400" dirty="0"/>
              <a:t>shrinkage </a:t>
            </a:r>
            <a:endParaRPr lang="en-AU" sz="2400" dirty="0"/>
          </a:p>
          <a:p>
            <a:pPr lvl="0"/>
            <a:r>
              <a:rPr lang="en-US" sz="2400" dirty="0" smtClean="0"/>
              <a:t>			Flexural </a:t>
            </a:r>
            <a:r>
              <a:rPr lang="en-US" sz="2400" dirty="0"/>
              <a:t>crack</a:t>
            </a:r>
            <a:endParaRPr lang="en-AU" sz="2400" dirty="0"/>
          </a:p>
          <a:p>
            <a:endParaRPr lang="en-US" sz="2400" dirty="0"/>
          </a:p>
        </p:txBody>
      </p:sp>
      <p:pic>
        <p:nvPicPr>
          <p:cNvPr id="4" name="Picture 3" descr="Warajay_Logo.pdf"/>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3702198"/>
            <a:ext cx="1538791" cy="1401528"/>
          </a:xfrm>
          <a:prstGeom prst="rect">
            <a:avLst/>
          </a:prstGeom>
        </p:spPr>
      </p:pic>
      <p:pic>
        <p:nvPicPr>
          <p:cNvPr id="5" name="Picture 4" descr="KBPFullLogoLarge.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38791" y="4415579"/>
            <a:ext cx="1854287" cy="529796"/>
          </a:xfrm>
          <a:prstGeom prst="rect">
            <a:avLst/>
          </a:prstGeom>
        </p:spPr>
      </p:pic>
    </p:spTree>
    <p:extLst>
      <p:ext uri="{BB962C8B-B14F-4D97-AF65-F5344CB8AC3E}">
        <p14:creationId xmlns:p14="http://schemas.microsoft.com/office/powerpoint/2010/main" val="49110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1"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1"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1"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1"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1"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000" b="1" dirty="0"/>
              <a:t>What are the benefits of using High Molecular Weight Methacrylate (HMWM).</a:t>
            </a:r>
            <a:r>
              <a:rPr lang="en-AU" sz="2000" dirty="0"/>
              <a:t/>
            </a:r>
            <a:br>
              <a:rPr lang="en-AU" sz="2000" dirty="0"/>
            </a:br>
            <a:endParaRPr lang="en-US" sz="2000" dirty="0"/>
          </a:p>
        </p:txBody>
      </p:sp>
      <p:sp>
        <p:nvSpPr>
          <p:cNvPr id="3" name="Content Placeholder 2"/>
          <p:cNvSpPr>
            <a:spLocks noGrp="1"/>
          </p:cNvSpPr>
          <p:nvPr>
            <p:ph idx="1"/>
          </p:nvPr>
        </p:nvSpPr>
        <p:spPr>
          <a:xfrm>
            <a:off x="822960" y="1100628"/>
            <a:ext cx="7520940" cy="3629531"/>
          </a:xfrm>
        </p:spPr>
        <p:txBody>
          <a:bodyPr>
            <a:normAutofit/>
          </a:bodyPr>
          <a:lstStyle/>
          <a:p>
            <a:pPr lvl="0" algn="ctr"/>
            <a:r>
              <a:rPr lang="en-US" sz="2000" u="sng" dirty="0"/>
              <a:t>Simple</a:t>
            </a:r>
            <a:r>
              <a:rPr lang="en-US" sz="2000" dirty="0"/>
              <a:t> </a:t>
            </a:r>
            <a:r>
              <a:rPr lang="en-US" sz="2000" dirty="0" smtClean="0"/>
              <a:t>:</a:t>
            </a:r>
          </a:p>
          <a:p>
            <a:pPr lvl="0"/>
            <a:r>
              <a:rPr lang="en-US" dirty="0" smtClean="0"/>
              <a:t> </a:t>
            </a:r>
            <a:r>
              <a:rPr lang="en-US" dirty="0"/>
              <a:t>Easy to specify and easy to apply</a:t>
            </a:r>
            <a:endParaRPr lang="en-AU" dirty="0"/>
          </a:p>
          <a:p>
            <a:pPr lvl="0" algn="ctr"/>
            <a:r>
              <a:rPr lang="en-US" sz="2000" u="sng" dirty="0"/>
              <a:t>Uses:</a:t>
            </a:r>
            <a:r>
              <a:rPr lang="en-US" sz="2000" dirty="0"/>
              <a:t> </a:t>
            </a:r>
            <a:endParaRPr lang="en-US" sz="2000" dirty="0" smtClean="0"/>
          </a:p>
          <a:p>
            <a:pPr lvl="0"/>
            <a:r>
              <a:rPr lang="en-US" dirty="0" smtClean="0"/>
              <a:t>Cracks </a:t>
            </a:r>
            <a:r>
              <a:rPr lang="en-US" dirty="0"/>
              <a:t>repair (Healer) and water proofing (Sealer). </a:t>
            </a:r>
            <a:endParaRPr lang="en-US" dirty="0" smtClean="0"/>
          </a:p>
          <a:p>
            <a:pPr lvl="0" algn="ctr"/>
            <a:r>
              <a:rPr lang="en-US" sz="2000" u="sng" dirty="0" smtClean="0"/>
              <a:t>Safe</a:t>
            </a:r>
            <a:r>
              <a:rPr lang="en-US" sz="2000" dirty="0" smtClean="0"/>
              <a:t>: </a:t>
            </a:r>
          </a:p>
          <a:p>
            <a:pPr lvl="0"/>
            <a:r>
              <a:rPr lang="en-US" dirty="0" smtClean="0"/>
              <a:t>High </a:t>
            </a:r>
            <a:r>
              <a:rPr lang="en-US" dirty="0"/>
              <a:t>flashpoint means low flammability concerns. The Monomer may also be produced pre-promoted to eliminate other safety concern</a:t>
            </a:r>
            <a:endParaRPr lang="en-AU" dirty="0"/>
          </a:p>
          <a:p>
            <a:pPr lvl="0" algn="ctr"/>
            <a:r>
              <a:rPr lang="en-US" sz="2000" u="sng" dirty="0"/>
              <a:t>Effective</a:t>
            </a:r>
            <a:r>
              <a:rPr lang="en-US" sz="2000" u="sng" dirty="0" smtClean="0"/>
              <a:t>:</a:t>
            </a:r>
          </a:p>
          <a:p>
            <a:pPr lvl="0"/>
            <a:r>
              <a:rPr lang="en-US" dirty="0" smtClean="0"/>
              <a:t> </a:t>
            </a:r>
            <a:r>
              <a:rPr lang="en-US" dirty="0"/>
              <a:t>Low viscosity of the High Molecular Weight Methacrylate as well as low surface tension allow the maximum penetration into the cracks.</a:t>
            </a:r>
            <a:endParaRPr lang="en-AU" dirty="0"/>
          </a:p>
          <a:p>
            <a:pPr algn="ctr"/>
            <a:endParaRPr lang="en-US" dirty="0"/>
          </a:p>
        </p:txBody>
      </p:sp>
      <p:pic>
        <p:nvPicPr>
          <p:cNvPr id="4" name="Picture 3" descr="Warajay_Logo.pdf"/>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391385" y="5339678"/>
            <a:ext cx="1538791" cy="1401528"/>
          </a:xfrm>
          <a:prstGeom prst="rect">
            <a:avLst/>
          </a:prstGeom>
        </p:spPr>
      </p:pic>
      <p:pic>
        <p:nvPicPr>
          <p:cNvPr id="5" name="Picture 4" descr="KBPFullLogoLarge.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289713" y="4465261"/>
            <a:ext cx="1854287" cy="529796"/>
          </a:xfrm>
          <a:prstGeom prst="rect">
            <a:avLst/>
          </a:prstGeom>
        </p:spPr>
      </p:pic>
    </p:spTree>
    <p:extLst>
      <p:ext uri="{BB962C8B-B14F-4D97-AF65-F5344CB8AC3E}">
        <p14:creationId xmlns:p14="http://schemas.microsoft.com/office/powerpoint/2010/main" val="291135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heckerboard(across)">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heckerboard(across)">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checkerboard(across)">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Continue ..</a:t>
            </a:r>
            <a:endParaRPr lang="en-US" sz="2000" dirty="0"/>
          </a:p>
        </p:txBody>
      </p:sp>
      <p:sp>
        <p:nvSpPr>
          <p:cNvPr id="3" name="Content Placeholder 2"/>
          <p:cNvSpPr>
            <a:spLocks noGrp="1"/>
          </p:cNvSpPr>
          <p:nvPr>
            <p:ph idx="1"/>
          </p:nvPr>
        </p:nvSpPr>
        <p:spPr/>
        <p:txBody>
          <a:bodyPr/>
          <a:lstStyle/>
          <a:p>
            <a:pPr lvl="0" algn="ctr"/>
            <a:r>
              <a:rPr lang="en-US" sz="2000" u="sng" dirty="0"/>
              <a:t>Versatile:</a:t>
            </a:r>
            <a:r>
              <a:rPr lang="en-US" sz="2000" dirty="0"/>
              <a:t> </a:t>
            </a:r>
            <a:endParaRPr lang="en-US" sz="2000" dirty="0" smtClean="0"/>
          </a:p>
          <a:p>
            <a:pPr lvl="0"/>
            <a:r>
              <a:rPr lang="en-US" dirty="0" smtClean="0"/>
              <a:t>Successful </a:t>
            </a:r>
            <a:r>
              <a:rPr lang="en-US" dirty="0"/>
              <a:t>in a broad range of climates, even in condition down to 4 degree Celsius</a:t>
            </a:r>
            <a:endParaRPr lang="en-AU" dirty="0"/>
          </a:p>
          <a:p>
            <a:pPr lvl="0" algn="ctr"/>
            <a:r>
              <a:rPr lang="en-US" sz="2000" u="sng" dirty="0"/>
              <a:t>Convenient:</a:t>
            </a:r>
            <a:r>
              <a:rPr lang="en-US" sz="2000" dirty="0"/>
              <a:t> </a:t>
            </a:r>
            <a:endParaRPr lang="en-US" sz="2000" dirty="0" smtClean="0"/>
          </a:p>
          <a:p>
            <a:pPr lvl="0"/>
            <a:r>
              <a:rPr lang="en-US" dirty="0" smtClean="0"/>
              <a:t>With </a:t>
            </a:r>
            <a:r>
              <a:rPr lang="en-US" dirty="0"/>
              <a:t>rapid 2 hour cure, even in cold conditions. Traffic can be put back on the road </a:t>
            </a:r>
            <a:endParaRPr lang="en-AU" dirty="0"/>
          </a:p>
          <a:p>
            <a:r>
              <a:rPr lang="en-US" dirty="0"/>
              <a:t>quickly. </a:t>
            </a:r>
            <a:endParaRPr lang="en-AU" dirty="0"/>
          </a:p>
          <a:p>
            <a:pPr lvl="0" algn="ctr"/>
            <a:r>
              <a:rPr lang="en-US" sz="2000" u="sng" dirty="0"/>
              <a:t>Cost saving</a:t>
            </a:r>
            <a:r>
              <a:rPr lang="en-US" sz="2000" dirty="0"/>
              <a:t>: </a:t>
            </a:r>
            <a:endParaRPr lang="en-US" sz="2000" dirty="0" smtClean="0"/>
          </a:p>
          <a:p>
            <a:pPr lvl="0"/>
            <a:r>
              <a:rPr lang="en-US" dirty="0" smtClean="0"/>
              <a:t>Less </a:t>
            </a:r>
            <a:r>
              <a:rPr lang="en-US" dirty="0"/>
              <a:t>labor intensive as compare to traditional crack injection, easy to install and </a:t>
            </a:r>
            <a:r>
              <a:rPr lang="en-US" dirty="0" smtClean="0"/>
              <a:t>less inconvenient </a:t>
            </a:r>
            <a:r>
              <a:rPr lang="en-US" dirty="0"/>
              <a:t>to the public/traffics</a:t>
            </a:r>
            <a:endParaRPr lang="en-AU" dirty="0"/>
          </a:p>
          <a:p>
            <a:endParaRPr lang="en-US" dirty="0"/>
          </a:p>
        </p:txBody>
      </p:sp>
      <p:pic>
        <p:nvPicPr>
          <p:cNvPr id="8" name="Picture 7" descr="Warajay_Logo.pdf"/>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391385" y="5339678"/>
            <a:ext cx="1538791" cy="1401528"/>
          </a:xfrm>
          <a:prstGeom prst="rect">
            <a:avLst/>
          </a:prstGeom>
        </p:spPr>
      </p:pic>
      <p:pic>
        <p:nvPicPr>
          <p:cNvPr id="9" name="Picture 8" descr="KBPFullLogoLarge.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289713" y="4465261"/>
            <a:ext cx="1854287" cy="529796"/>
          </a:xfrm>
          <a:prstGeom prst="rect">
            <a:avLst/>
          </a:prstGeom>
        </p:spPr>
      </p:pic>
    </p:spTree>
    <p:extLst>
      <p:ext uri="{BB962C8B-B14F-4D97-AF65-F5344CB8AC3E}">
        <p14:creationId xmlns:p14="http://schemas.microsoft.com/office/powerpoint/2010/main" val="368684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38" dur="500"/>
                                        <p:tgtEl>
                                          <p:spTgt spid="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4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Other benefits</a:t>
            </a:r>
            <a:r>
              <a:rPr lang="en-US" b="1" dirty="0" smtClean="0"/>
              <a:t>:</a:t>
            </a:r>
            <a:endParaRPr lang="en-US" dirty="0"/>
          </a:p>
        </p:txBody>
      </p:sp>
      <p:sp>
        <p:nvSpPr>
          <p:cNvPr id="3" name="Content Placeholder 2"/>
          <p:cNvSpPr>
            <a:spLocks noGrp="1"/>
          </p:cNvSpPr>
          <p:nvPr>
            <p:ph idx="1"/>
          </p:nvPr>
        </p:nvSpPr>
        <p:spPr/>
        <p:txBody>
          <a:bodyPr/>
          <a:lstStyle/>
          <a:p>
            <a:pPr>
              <a:buFont typeface="Arial"/>
              <a:buChar char="•"/>
            </a:pPr>
            <a:r>
              <a:rPr lang="en-US" sz="2000" dirty="0"/>
              <a:t>Polymerizes in concrete to form a tough plastic seal</a:t>
            </a:r>
            <a:endParaRPr lang="en-AU" sz="2000" dirty="0"/>
          </a:p>
          <a:p>
            <a:pPr>
              <a:buFont typeface="Arial"/>
              <a:buChar char="•"/>
            </a:pPr>
            <a:r>
              <a:rPr lang="en-US" sz="2000" dirty="0"/>
              <a:t>Penetrates to completely fill micro crack , pores and </a:t>
            </a:r>
            <a:r>
              <a:rPr lang="en-US" sz="2000" dirty="0" err="1" smtClean="0"/>
              <a:t>rebond</a:t>
            </a:r>
            <a:r>
              <a:rPr lang="en-US" sz="2000" dirty="0" smtClean="0"/>
              <a:t> </a:t>
            </a:r>
            <a:r>
              <a:rPr lang="en-US" sz="2000" dirty="0"/>
              <a:t>cracks</a:t>
            </a:r>
            <a:endParaRPr lang="en-AU" sz="2000" dirty="0"/>
          </a:p>
          <a:p>
            <a:pPr>
              <a:buFont typeface="Arial"/>
              <a:buChar char="•"/>
            </a:pPr>
            <a:r>
              <a:rPr lang="en-US" sz="2000" dirty="0"/>
              <a:t>Complete seal of bridge deck / pavement from chloride and moisture intrusion</a:t>
            </a:r>
            <a:endParaRPr lang="en-AU" sz="2000" dirty="0"/>
          </a:p>
          <a:p>
            <a:pPr>
              <a:buFont typeface="Arial"/>
              <a:buChar char="•"/>
            </a:pPr>
            <a:r>
              <a:rPr lang="en-US" sz="2000" dirty="0"/>
              <a:t>Extend the service life...can be extended as much as 100% if the cracking problem is identified early and addressed quickly.</a:t>
            </a:r>
            <a:endParaRPr lang="en-AU" sz="2000" dirty="0"/>
          </a:p>
          <a:p>
            <a:pPr>
              <a:buFont typeface="Arial"/>
              <a:buChar char="•"/>
            </a:pPr>
            <a:r>
              <a:rPr lang="en-US" sz="2000" dirty="0"/>
              <a:t>Better shelve life – 2 years</a:t>
            </a:r>
            <a:endParaRPr lang="en-AU" sz="2000" dirty="0"/>
          </a:p>
          <a:p>
            <a:pPr>
              <a:buFont typeface="Arial"/>
              <a:buChar char="•"/>
            </a:pPr>
            <a:endParaRPr lang="en-US" dirty="0"/>
          </a:p>
        </p:txBody>
      </p:sp>
      <p:pic>
        <p:nvPicPr>
          <p:cNvPr id="4" name="Picture 3" descr="Warajay_Logo.pdf"/>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391385" y="5339678"/>
            <a:ext cx="1538791" cy="1401528"/>
          </a:xfrm>
          <a:prstGeom prst="rect">
            <a:avLst/>
          </a:prstGeom>
        </p:spPr>
      </p:pic>
      <p:pic>
        <p:nvPicPr>
          <p:cNvPr id="5" name="Picture 4" descr="KBPFullLogoLarge.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289713" y="4465261"/>
            <a:ext cx="1854287" cy="529796"/>
          </a:xfrm>
          <a:prstGeom prst="rect">
            <a:avLst/>
          </a:prstGeom>
        </p:spPr>
      </p:pic>
    </p:spTree>
    <p:extLst>
      <p:ext uri="{BB962C8B-B14F-4D97-AF65-F5344CB8AC3E}">
        <p14:creationId xmlns:p14="http://schemas.microsoft.com/office/powerpoint/2010/main" val="292580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Physical </a:t>
            </a:r>
            <a:r>
              <a:rPr lang="en-US" b="1" dirty="0" smtClean="0"/>
              <a:t>Properties</a:t>
            </a:r>
            <a:endParaRPr lang="en-US" dirty="0"/>
          </a:p>
        </p:txBody>
      </p:sp>
      <p:sp>
        <p:nvSpPr>
          <p:cNvPr id="3" name="Content Placeholder 2"/>
          <p:cNvSpPr>
            <a:spLocks noGrp="1"/>
          </p:cNvSpPr>
          <p:nvPr>
            <p:ph idx="1"/>
          </p:nvPr>
        </p:nvSpPr>
        <p:spPr>
          <a:xfrm>
            <a:off x="1421490" y="1100628"/>
            <a:ext cx="6568425" cy="3579849"/>
          </a:xfrm>
        </p:spPr>
        <p:txBody>
          <a:bodyPr>
            <a:normAutofit/>
          </a:bodyPr>
          <a:lstStyle/>
          <a:p>
            <a:pPr lvl="0">
              <a:buFont typeface="Arial"/>
              <a:buChar char="•"/>
            </a:pPr>
            <a:r>
              <a:rPr lang="en-US" sz="2400" dirty="0"/>
              <a:t>100% solid</a:t>
            </a:r>
            <a:endParaRPr lang="en-AU" sz="2400" dirty="0"/>
          </a:p>
          <a:p>
            <a:pPr lvl="0">
              <a:buFont typeface="Arial"/>
              <a:buChar char="•"/>
            </a:pPr>
            <a:r>
              <a:rPr lang="en-US" sz="2400" dirty="0"/>
              <a:t>100% reactive</a:t>
            </a:r>
            <a:endParaRPr lang="en-AU" sz="2400" dirty="0"/>
          </a:p>
          <a:p>
            <a:pPr lvl="0">
              <a:buFont typeface="Arial"/>
              <a:buChar char="•"/>
            </a:pPr>
            <a:r>
              <a:rPr lang="en-US" sz="2400" dirty="0"/>
              <a:t>&lt;25cps viscosity</a:t>
            </a:r>
            <a:endParaRPr lang="en-AU" sz="2400" dirty="0"/>
          </a:p>
          <a:p>
            <a:pPr lvl="0">
              <a:buFont typeface="Arial"/>
              <a:buChar char="•"/>
            </a:pPr>
            <a:r>
              <a:rPr lang="en-US" sz="2400" dirty="0"/>
              <a:t>82 degree Celsius flash point</a:t>
            </a:r>
            <a:endParaRPr lang="en-AU" sz="2400" dirty="0"/>
          </a:p>
          <a:p>
            <a:pPr lvl="0">
              <a:buFont typeface="Arial"/>
              <a:buChar char="•"/>
            </a:pPr>
            <a:r>
              <a:rPr lang="en-US" sz="2400" dirty="0"/>
              <a:t>&gt;3000 psi 24 hour compressive strength</a:t>
            </a:r>
            <a:endParaRPr lang="en-AU" sz="2400" dirty="0"/>
          </a:p>
          <a:p>
            <a:pPr>
              <a:buFont typeface="Arial"/>
              <a:buChar char="•"/>
            </a:pPr>
            <a:r>
              <a:rPr lang="en-US" sz="2400" dirty="0"/>
              <a:t>&gt;2000 psi tensile strength</a:t>
            </a:r>
            <a:endParaRPr lang="en-AU" sz="2400" dirty="0"/>
          </a:p>
          <a:p>
            <a:pPr lvl="0">
              <a:buFont typeface="Arial"/>
              <a:buChar char="•"/>
            </a:pPr>
            <a:r>
              <a:rPr lang="en-US" sz="2400" dirty="0"/>
              <a:t>&gt;2500 psi adhesion (ASTM C-882)</a:t>
            </a:r>
            <a:endParaRPr lang="en-AU" sz="2400" dirty="0"/>
          </a:p>
        </p:txBody>
      </p:sp>
      <p:pic>
        <p:nvPicPr>
          <p:cNvPr id="4" name="Picture 3" descr="Warajay_Logo.pdf"/>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391385" y="5339678"/>
            <a:ext cx="1538791" cy="1401528"/>
          </a:xfrm>
          <a:prstGeom prst="rect">
            <a:avLst/>
          </a:prstGeom>
        </p:spPr>
      </p:pic>
      <p:pic>
        <p:nvPicPr>
          <p:cNvPr id="5" name="Picture 4" descr="KBPFullLogoLarge.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289713" y="4465261"/>
            <a:ext cx="1854287" cy="529796"/>
          </a:xfrm>
          <a:prstGeom prst="rect">
            <a:avLst/>
          </a:prstGeom>
        </p:spPr>
      </p:pic>
    </p:spTree>
    <p:extLst>
      <p:ext uri="{BB962C8B-B14F-4D97-AF65-F5344CB8AC3E}">
        <p14:creationId xmlns:p14="http://schemas.microsoft.com/office/powerpoint/2010/main" val="20519352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How to prepare surface</a:t>
            </a:r>
            <a:r>
              <a:rPr lang="en-US" b="1" dirty="0" smtClean="0"/>
              <a:t>:</a:t>
            </a:r>
            <a:endParaRPr lang="en-US" dirty="0"/>
          </a:p>
        </p:txBody>
      </p:sp>
      <p:sp>
        <p:nvSpPr>
          <p:cNvPr id="3" name="Content Placeholder 2"/>
          <p:cNvSpPr>
            <a:spLocks noGrp="1"/>
          </p:cNvSpPr>
          <p:nvPr>
            <p:ph idx="1"/>
          </p:nvPr>
        </p:nvSpPr>
        <p:spPr/>
        <p:txBody>
          <a:bodyPr/>
          <a:lstStyle/>
          <a:p>
            <a:pPr algn="ctr"/>
            <a:r>
              <a:rPr lang="en-US" dirty="0"/>
              <a:t>Proper preparation of cracks for gravity feed of resin is essential to a successful repair.</a:t>
            </a:r>
            <a:endParaRPr lang="en-AU" dirty="0"/>
          </a:p>
          <a:p>
            <a:pPr algn="ctr"/>
            <a:r>
              <a:rPr lang="en-US" dirty="0"/>
              <a:t>All potential barriers to penetration must be removed. Clean away all dirt, grease, paints, curing compounds and sealer. Profile asphalt to exposed concrete.</a:t>
            </a:r>
            <a:endParaRPr lang="en-AU" dirty="0"/>
          </a:p>
          <a:p>
            <a:pPr algn="ctr"/>
            <a:r>
              <a:rPr lang="en-US" dirty="0"/>
              <a:t> </a:t>
            </a:r>
            <a:endParaRPr lang="en-AU" dirty="0"/>
          </a:p>
          <a:p>
            <a:pPr algn="ctr"/>
            <a:r>
              <a:rPr lang="en-US" dirty="0"/>
              <a:t>Cleaning individual cracks: Use wire brushes followed by high pressure. Oil-free compressed air to remove dust from the surface of the crack.</a:t>
            </a:r>
            <a:endParaRPr lang="en-AU" dirty="0"/>
          </a:p>
          <a:p>
            <a:pPr algn="ctr"/>
            <a:r>
              <a:rPr lang="en-US" dirty="0"/>
              <a:t> </a:t>
            </a:r>
            <a:endParaRPr lang="en-AU" dirty="0"/>
          </a:p>
          <a:p>
            <a:pPr algn="ctr"/>
            <a:r>
              <a:rPr lang="en-US" dirty="0"/>
              <a:t>Allow the repair area to dry at least 24 hours before applying the resin. Moisture within cracks and the concrete pores can prevent penetration of the resin materials are not able to easily displace water.</a:t>
            </a:r>
            <a:endParaRPr lang="en-AU" dirty="0"/>
          </a:p>
          <a:p>
            <a:pPr algn="ctr"/>
            <a:endParaRPr lang="en-US" dirty="0"/>
          </a:p>
        </p:txBody>
      </p:sp>
      <p:pic>
        <p:nvPicPr>
          <p:cNvPr id="4" name="Picture 3" descr="Warajay_Logo.pdf"/>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391385" y="5339678"/>
            <a:ext cx="1538791" cy="1401528"/>
          </a:xfrm>
          <a:prstGeom prst="rect">
            <a:avLst/>
          </a:prstGeom>
        </p:spPr>
      </p:pic>
      <p:pic>
        <p:nvPicPr>
          <p:cNvPr id="5" name="Picture 4" descr="KBPFullLogoLarge.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289713" y="4465261"/>
            <a:ext cx="1854287" cy="529796"/>
          </a:xfrm>
          <a:prstGeom prst="rect">
            <a:avLst/>
          </a:prstGeom>
        </p:spPr>
      </p:pic>
    </p:spTree>
    <p:extLst>
      <p:ext uri="{BB962C8B-B14F-4D97-AF65-F5344CB8AC3E}">
        <p14:creationId xmlns:p14="http://schemas.microsoft.com/office/powerpoint/2010/main" val="2203184323"/>
      </p:ext>
    </p:extLst>
  </p:cSld>
  <p:clrMapOvr>
    <a:masterClrMapping/>
  </p:clrMapOvr>
  <p:transition spd="slow">
    <p:wip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144</TotalTime>
  <Words>734</Words>
  <Application>Microsoft Office PowerPoint</Application>
  <PresentationFormat>On-screen Show (4:3)</PresentationFormat>
  <Paragraphs>91</Paragraphs>
  <Slides>19</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Franklin Gothic Book</vt:lpstr>
      <vt:lpstr>Franklin Gothic Medium</vt:lpstr>
      <vt:lpstr>Tunga</vt:lpstr>
      <vt:lpstr>Wingdings</vt:lpstr>
      <vt:lpstr>Angles</vt:lpstr>
      <vt:lpstr>KBP Flex- High Molecular Weight Methacrylate (HMWM)</vt:lpstr>
      <vt:lpstr>WHAT IS HIGH MOLECULAR WEIGHT METHACRYLATE (HMWM)?</vt:lpstr>
      <vt:lpstr>Introduction:</vt:lpstr>
      <vt:lpstr>PowerPoint Presentation</vt:lpstr>
      <vt:lpstr>What are the benefits of using High Molecular Weight Methacrylate (HMWM). </vt:lpstr>
      <vt:lpstr>Continue ..</vt:lpstr>
      <vt:lpstr>Other benefits:</vt:lpstr>
      <vt:lpstr>Physical Properties</vt:lpstr>
      <vt:lpstr>How to prepare surface:</vt:lpstr>
      <vt:lpstr>What equipment require?</vt:lpstr>
      <vt:lpstr>What are the safety considerations?</vt:lpstr>
      <vt:lpstr>PowerPoint Presentation</vt:lpstr>
      <vt:lpstr>PowerPoint Presentation</vt:lpstr>
      <vt:lpstr>PowerPoint Presentation</vt:lpstr>
      <vt:lpstr>PowerPoint Presentation</vt:lpstr>
      <vt:lpstr>PowerPoint Presentation</vt:lpstr>
      <vt:lpstr>Case study:</vt:lpstr>
      <vt:lpstr>PowerPoint Presentation</vt:lpstr>
      <vt:lpstr>Thank you for your Time Mate!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KBP Flex- High Molecular Weight Methacrylate (HMWM)</dc:title>
  <dc:creator>TUBA HUANG</dc:creator>
  <cp:lastModifiedBy>John</cp:lastModifiedBy>
  <cp:revision>17</cp:revision>
  <dcterms:created xsi:type="dcterms:W3CDTF">2012-08-16T23:23:41Z</dcterms:created>
  <dcterms:modified xsi:type="dcterms:W3CDTF">2014-03-27T00:00:07Z</dcterms:modified>
</cp:coreProperties>
</file>